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7561263" cy="10693400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44826A1-0BB2-FD80-5E3C-EF86C4A1FDD0}" v="36" dt="2025-05-21T06:43:32.5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0" d="100"/>
          <a:sy n="50" d="100"/>
        </p:scale>
        <p:origin x="2635" y="53"/>
      </p:cViewPr>
      <p:guideLst>
        <p:guide orient="horz" pos="3368"/>
        <p:guide pos="238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60" cy="496333"/>
          </a:xfrm>
          <a:prstGeom prst="rect">
            <a:avLst/>
          </a:prstGeom>
        </p:spPr>
        <p:txBody>
          <a:bodyPr vert="horz" lIns="95539" tIns="47769" rIns="95539" bIns="47769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60" cy="496333"/>
          </a:xfrm>
          <a:prstGeom prst="rect">
            <a:avLst/>
          </a:prstGeom>
        </p:spPr>
        <p:txBody>
          <a:bodyPr vert="horz" lIns="95539" tIns="47769" rIns="95539" bIns="47769" rtlCol="0"/>
          <a:lstStyle>
            <a:lvl1pPr algn="r">
              <a:defRPr sz="1300"/>
            </a:lvl1pPr>
          </a:lstStyle>
          <a:p>
            <a:fld id="{F81749E3-C4CE-4CD8-84D4-7E03EA956B73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82800" y="744538"/>
            <a:ext cx="263207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39" tIns="47769" rIns="95539" bIns="47769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8"/>
          </a:xfrm>
          <a:prstGeom prst="rect">
            <a:avLst/>
          </a:prstGeom>
        </p:spPr>
        <p:txBody>
          <a:bodyPr vert="horz" lIns="95539" tIns="47769" rIns="95539" bIns="47769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28583"/>
            <a:ext cx="2945660" cy="496333"/>
          </a:xfrm>
          <a:prstGeom prst="rect">
            <a:avLst/>
          </a:prstGeom>
        </p:spPr>
        <p:txBody>
          <a:bodyPr vert="horz" lIns="95539" tIns="47769" rIns="95539" bIns="47769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4" y="9428583"/>
            <a:ext cx="2945660" cy="496333"/>
          </a:xfrm>
          <a:prstGeom prst="rect">
            <a:avLst/>
          </a:prstGeom>
        </p:spPr>
        <p:txBody>
          <a:bodyPr vert="horz" lIns="95539" tIns="47769" rIns="95539" bIns="47769" rtlCol="0" anchor="b"/>
          <a:lstStyle>
            <a:lvl1pPr algn="r">
              <a:defRPr sz="1300"/>
            </a:lvl1pPr>
          </a:lstStyle>
          <a:p>
            <a:fld id="{D3F0E10F-696E-4B40-8B90-F885BDE2AE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13029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F0E10F-696E-4B40-8B90-F885BDE2AE95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88526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7095" y="3321886"/>
            <a:ext cx="6427074" cy="2292150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4190" y="6059593"/>
            <a:ext cx="5292884" cy="273275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FF96B-136D-407D-9F2A-15FF96A76E9C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28559-F9ED-4962-B3A0-8C38D4F28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6885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FF96B-136D-407D-9F2A-15FF96A76E9C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28559-F9ED-4962-B3A0-8C38D4F28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581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534133" y="668338"/>
            <a:ext cx="1405923" cy="1422568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12427" y="668338"/>
            <a:ext cx="4095684" cy="1422568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FF96B-136D-407D-9F2A-15FF96A76E9C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28559-F9ED-4962-B3A0-8C38D4F28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9359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FF96B-136D-407D-9F2A-15FF96A76E9C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28559-F9ED-4962-B3A0-8C38D4F28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8357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7287" y="6871500"/>
            <a:ext cx="6427074" cy="212382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7287" y="4532320"/>
            <a:ext cx="6427074" cy="233918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FF96B-136D-407D-9F2A-15FF96A76E9C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28559-F9ED-4962-B3A0-8C38D4F28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6636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12428" y="3891210"/>
            <a:ext cx="2750147" cy="11002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188595" y="3891210"/>
            <a:ext cx="2751460" cy="11002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FF96B-136D-407D-9F2A-15FF96A76E9C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28559-F9ED-4962-B3A0-8C38D4F28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89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8063" y="428232"/>
            <a:ext cx="6805137" cy="1782233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8063" y="2393639"/>
            <a:ext cx="3340871" cy="99755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8063" y="3391194"/>
            <a:ext cx="3340871" cy="616108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41017" y="2393639"/>
            <a:ext cx="3342183" cy="99755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41017" y="3391194"/>
            <a:ext cx="3342183" cy="616108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FF96B-136D-407D-9F2A-15FF96A76E9C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28559-F9ED-4962-B3A0-8C38D4F28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3189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FF96B-136D-407D-9F2A-15FF96A76E9C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28559-F9ED-4962-B3A0-8C38D4F28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1269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FF96B-136D-407D-9F2A-15FF96A76E9C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28559-F9ED-4962-B3A0-8C38D4F28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398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8064" y="425756"/>
            <a:ext cx="2487603" cy="18119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6244" y="425756"/>
            <a:ext cx="4226956" cy="912652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8064" y="2237694"/>
            <a:ext cx="2487603" cy="731458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FF96B-136D-407D-9F2A-15FF96A76E9C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28559-F9ED-4962-B3A0-8C38D4F28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4746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060" y="7485380"/>
            <a:ext cx="4536758" cy="88369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2060" y="955475"/>
            <a:ext cx="4536758" cy="6416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/>
              <a:t>アイコンをクリックして図を追加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2060" y="8369071"/>
            <a:ext cx="4536758" cy="125498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FF96B-136D-407D-9F2A-15FF96A76E9C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28559-F9ED-4962-B3A0-8C38D4F28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0213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78063" y="428232"/>
            <a:ext cx="6805137" cy="17822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8063" y="2495127"/>
            <a:ext cx="6805137" cy="70571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78063" y="9911198"/>
            <a:ext cx="1764295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0FF96B-136D-407D-9F2A-15FF96A76E9C}" type="datetimeFigureOut">
              <a:rPr kumimoji="1" lang="ja-JP" altLang="en-US" smtClean="0"/>
              <a:t>2026/2/18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583432" y="9911198"/>
            <a:ext cx="2394400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418905" y="9911198"/>
            <a:ext cx="1764295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128559-F9ED-4962-B3A0-8C38D4F28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197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\\192.168.11.19\share\■■■Photo&amp;Movie「素材」■■■\写真素材\空・自然\R0012518.JPG"/>
          <p:cNvPicPr>
            <a:picLocks noChangeAspect="1" noChangeArrowheads="1"/>
          </p:cNvPicPr>
          <p:nvPr/>
        </p:nvPicPr>
        <p:blipFill rotWithShape="1">
          <a:blip r:embed="rId3" cstate="print">
            <a:alphaModFix amt="3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3592" r="22766" b="13592"/>
          <a:stretch/>
        </p:blipFill>
        <p:spPr bwMode="auto">
          <a:xfrm rot="5400000">
            <a:off x="-1568170" y="1553829"/>
            <a:ext cx="10707741" cy="75714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897D3A7B-BFC6-D59C-4B1C-5F26AFBA1C81}"/>
              </a:ext>
            </a:extLst>
          </p:cNvPr>
          <p:cNvSpPr/>
          <p:nvPr/>
        </p:nvSpPr>
        <p:spPr>
          <a:xfrm>
            <a:off x="533017" y="8751264"/>
            <a:ext cx="6516308" cy="80219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15228" y="168215"/>
            <a:ext cx="712879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48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/>
                </a:solidFill>
                <a:effectLst>
                  <a:glow rad="165100">
                    <a:schemeClr val="bg1"/>
                  </a:glo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　</a:t>
            </a:r>
            <a:r>
              <a:rPr lang="ja-JP" altLang="en-US" sz="5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/>
                </a:solidFill>
                <a:effectLst>
                  <a:glow rad="165100">
                    <a:schemeClr val="bg1"/>
                  </a:glo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学校等には、</a:t>
            </a:r>
            <a:endParaRPr lang="en-US" altLang="ja-JP" sz="54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/>
              </a:solidFill>
              <a:effectLst>
                <a:glow rad="165100">
                  <a:schemeClr val="bg1"/>
                </a:glow>
              </a:effectLst>
              <a:latin typeface="BIZ UDPゴシック" panose="020B0400000000000000" pitchFamily="50" charset="-128"/>
              <a:ea typeface="BIZ UDPゴシック" panose="020B0400000000000000" pitchFamily="50" charset="-128"/>
              <a:cs typeface="メイリオ" pitchFamily="50" charset="-128"/>
            </a:endParaRPr>
          </a:p>
          <a:p>
            <a:r>
              <a:rPr lang="ja-JP" altLang="en-US" sz="5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/>
                </a:solidFill>
                <a:effectLst>
                  <a:glow rad="165100">
                    <a:schemeClr val="bg1"/>
                  </a:glo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　心配のある子供の</a:t>
            </a:r>
            <a:endParaRPr lang="en-US" altLang="ja-JP" sz="54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/>
              </a:solidFill>
              <a:effectLst>
                <a:glow rad="165100">
                  <a:schemeClr val="bg1"/>
                </a:glow>
              </a:effectLst>
              <a:latin typeface="BIZ UDPゴシック" panose="020B0400000000000000" pitchFamily="50" charset="-128"/>
              <a:ea typeface="BIZ UDPゴシック" panose="020B0400000000000000" pitchFamily="50" charset="-128"/>
              <a:cs typeface="メイリオ" pitchFamily="50" charset="-128"/>
            </a:endParaRPr>
          </a:p>
          <a:p>
            <a:r>
              <a:rPr lang="ja-JP" altLang="en-US" sz="54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/>
                </a:solidFill>
                <a:effectLst>
                  <a:glow rad="165100">
                    <a:schemeClr val="bg1"/>
                  </a:glo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itchFamily="50" charset="-128"/>
              </a:rPr>
              <a:t>　報告義務があります</a:t>
            </a:r>
            <a:endParaRPr lang="en-US" altLang="ja-JP" sz="44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/>
              </a:solidFill>
              <a:effectLst>
                <a:glow rad="165100">
                  <a:schemeClr val="bg1"/>
                </a:glow>
              </a:effectLst>
              <a:latin typeface="BIZ UDPゴシック" panose="020B0400000000000000" pitchFamily="50" charset="-128"/>
              <a:ea typeface="BIZ UDPゴシック" panose="020B0400000000000000" pitchFamily="50" charset="-128"/>
              <a:cs typeface="メイリオ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7C88FE6-8DF2-3876-245E-DB88793BEA1E}"/>
              </a:ext>
            </a:extLst>
          </p:cNvPr>
          <p:cNvSpPr txBox="1"/>
          <p:nvPr/>
        </p:nvSpPr>
        <p:spPr>
          <a:xfrm>
            <a:off x="746248" y="8806964"/>
            <a:ext cx="6177066" cy="67710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ja-JP" altLang="en-US" sz="2000" dirty="0">
                <a:ln w="6600">
                  <a:noFill/>
                  <a:prstDash val="solid"/>
                </a:ln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ja-JP" altLang="en-US" dirty="0">
                <a:ln w="6600">
                  <a:noFill/>
                  <a:prstDash val="solid"/>
                </a:ln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区民部 子ども家庭支援センター　</a:t>
            </a:r>
            <a:r>
              <a:rPr lang="en-US" altLang="ja-JP" sz="1400" dirty="0">
                <a:ln w="6600">
                  <a:noFill/>
                  <a:prstDash val="solid"/>
                </a:ln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1400" dirty="0">
                <a:ln w="6600">
                  <a:noFill/>
                  <a:prstDash val="solid"/>
                </a:ln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電話</a:t>
            </a:r>
            <a:r>
              <a:rPr lang="en-US" altLang="ja-JP" sz="1400" dirty="0">
                <a:ln w="6600">
                  <a:noFill/>
                  <a:prstDash val="solid"/>
                </a:ln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ja-JP" altLang="en-US" sz="1400" dirty="0">
                <a:ln w="6600">
                  <a:noFill/>
                  <a:prstDash val="solid"/>
                </a:ln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０３－５８２４－２５７１</a:t>
            </a:r>
            <a:endParaRPr lang="en-US" altLang="ja-JP" sz="1400" dirty="0">
              <a:ln w="6600">
                <a:noFill/>
                <a:prstDash val="solid"/>
              </a:ln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lang="ja-JP" altLang="en-US" dirty="0">
                <a:ln w="6600">
                  <a:noFill/>
                  <a:prstDash val="solid"/>
                </a:ln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台東区教育委員会　</a:t>
            </a:r>
            <a:endParaRPr lang="en-US" altLang="ja-JP" dirty="0">
              <a:ln w="6600">
                <a:noFill/>
                <a:prstDash val="solid"/>
              </a:ln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24A24D64-5A47-3D2C-6EBC-9C7C3B950EE6}"/>
              </a:ext>
            </a:extLst>
          </p:cNvPr>
          <p:cNvSpPr txBox="1"/>
          <p:nvPr/>
        </p:nvSpPr>
        <p:spPr>
          <a:xfrm>
            <a:off x="203243" y="9627135"/>
            <a:ext cx="7128792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>
                <a:ln w="6600">
                  <a:noFill/>
                  <a:prstDash val="solid"/>
                </a:ln>
                <a:latin typeface="HGP明朝E" panose="02020900000000000000" pitchFamily="18" charset="-128"/>
                <a:ea typeface="HGP明朝E" panose="02020900000000000000" pitchFamily="18" charset="-128"/>
              </a:rPr>
              <a:t>　</a:t>
            </a:r>
            <a:r>
              <a:rPr lang="ja-JP" altLang="en-US" sz="1500" u="sng" dirty="0">
                <a:ln w="6600">
                  <a:noFill/>
                  <a:prstDash val="solid"/>
                </a:ln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子ども家庭支援センターでは、子育ての悩みや不安等の相談をお受けしています。</a:t>
            </a:r>
            <a:endParaRPr lang="en-US" altLang="ja-JP" sz="1500" u="sng" dirty="0">
              <a:ln w="6600">
                <a:noFill/>
                <a:prstDash val="solid"/>
              </a:ln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500" dirty="0">
                <a:ln w="6600">
                  <a:noFill/>
                  <a:prstDash val="solid"/>
                </a:ln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 </a:t>
            </a:r>
            <a:r>
              <a:rPr lang="ja-JP" altLang="en-US" sz="1500" u="sng" dirty="0">
                <a:ln w="6600">
                  <a:noFill/>
                  <a:prstDash val="solid"/>
                </a:ln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お気軽に御連絡ください。</a:t>
            </a:r>
            <a:endParaRPr lang="en-US" altLang="ja-JP" sz="1500" u="sng" dirty="0">
              <a:ln w="6600">
                <a:noFill/>
                <a:prstDash val="solid"/>
              </a:ln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A81951C-0795-15A2-963A-2EFEA53337C5}"/>
              </a:ext>
            </a:extLst>
          </p:cNvPr>
          <p:cNvSpPr txBox="1"/>
          <p:nvPr/>
        </p:nvSpPr>
        <p:spPr>
          <a:xfrm>
            <a:off x="203244" y="2811053"/>
            <a:ext cx="6952761" cy="473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500"/>
              </a:lnSpc>
            </a:pPr>
            <a:r>
              <a:rPr lang="ja-JP" altLang="en-US" sz="2200" b="1" u="sng" dirty="0">
                <a:ln w="6600">
                  <a:noFill/>
                  <a:prstDash val="solid"/>
                </a:ln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●教育施設等の対応</a:t>
            </a:r>
            <a:r>
              <a:rPr lang="ja-JP" altLang="en-US" sz="2200" b="1" u="sng">
                <a:ln w="6600">
                  <a:noFill/>
                  <a:prstDash val="solid"/>
                </a:ln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への御理解</a:t>
            </a:r>
            <a:r>
              <a:rPr lang="ja-JP" altLang="en-US" sz="2200" b="1" u="sng" dirty="0">
                <a:ln w="6600">
                  <a:noFill/>
                  <a:prstDash val="solid"/>
                </a:ln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をお願いいたします</a:t>
            </a:r>
            <a:endParaRPr lang="en-US" altLang="ja-JP" sz="2200" b="1" u="sng" dirty="0">
              <a:ln w="6600">
                <a:noFill/>
                <a:prstDash val="solid"/>
              </a:ln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E3105ABE-C3BD-53DB-88CC-771E16CC2B08}"/>
              </a:ext>
            </a:extLst>
          </p:cNvPr>
          <p:cNvSpPr txBox="1"/>
          <p:nvPr/>
        </p:nvSpPr>
        <p:spPr>
          <a:xfrm>
            <a:off x="508243" y="3278341"/>
            <a:ext cx="6692128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>
                <a:ln w="6600">
                  <a:noFill/>
                  <a:prstDash val="solid"/>
                </a:ln>
                <a:latin typeface="HGP明朝E" panose="02020900000000000000" pitchFamily="18" charset="-128"/>
                <a:ea typeface="HGP明朝E" panose="02020900000000000000" pitchFamily="18" charset="-128"/>
              </a:rPr>
              <a:t>　</a:t>
            </a:r>
            <a:r>
              <a:rPr lang="ja-JP" altLang="en-US" dirty="0">
                <a:ln w="6600">
                  <a:noFill/>
                  <a:prstDash val="solid"/>
                </a:ln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教育施設（区内 小・中学校は、</a:t>
            </a:r>
            <a:r>
              <a:rPr lang="ja-JP" altLang="en-US" dirty="0">
                <a:ln w="6600">
                  <a:noFill/>
                  <a:prstDash val="solid"/>
                </a:ln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下記のような心配のある子供</a:t>
            </a:r>
            <a:r>
              <a:rPr lang="ja-JP" altLang="en-US" dirty="0">
                <a:ln w="6600">
                  <a:noFill/>
                  <a:prstDash val="solid"/>
                </a:ln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に気付いた際は、自治体の児童家庭相談（区・子ども家庭支援センター）に</a:t>
            </a:r>
            <a:r>
              <a:rPr lang="ja-JP" altLang="en-US" dirty="0">
                <a:ln w="6600">
                  <a:noFill/>
                  <a:prstDash val="solid"/>
                </a:ln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報告する義務</a:t>
            </a:r>
            <a:r>
              <a:rPr lang="ja-JP" altLang="en-US" dirty="0">
                <a:ln w="6600">
                  <a:noFill/>
                  <a:prstDash val="solid"/>
                </a:ln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があります。</a:t>
            </a:r>
            <a:endParaRPr lang="en-US" altLang="ja-JP" dirty="0">
              <a:ln w="6600">
                <a:noFill/>
                <a:prstDash val="solid"/>
              </a:ln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ln w="6600">
                  <a:noFill/>
                  <a:prstDash val="solid"/>
                </a:ln>
                <a:highlight>
                  <a:srgbClr val="FF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</a:t>
            </a:r>
            <a:r>
              <a:rPr lang="en-US" altLang="ja-JP" dirty="0">
                <a:ln w="6600">
                  <a:noFill/>
                  <a:prstDash val="solid"/>
                </a:ln>
                <a:highlight>
                  <a:srgbClr val="FF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lang="ja-JP" altLang="en-US" dirty="0">
                <a:ln w="6600">
                  <a:noFill/>
                  <a:prstDash val="solid"/>
                </a:ln>
                <a:highlight>
                  <a:srgbClr val="FFFF00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緊急対応が必要な場合は１１０番に連絡します）</a:t>
            </a:r>
            <a:endParaRPr lang="en-US" altLang="ja-JP" dirty="0">
              <a:ln w="6600">
                <a:noFill/>
                <a:prstDash val="solid"/>
              </a:ln>
              <a:highlight>
                <a:srgbClr val="FFFF00"/>
              </a:highligh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29662542-850C-19D1-62F0-6A9ECD3C3E3F}"/>
              </a:ext>
            </a:extLst>
          </p:cNvPr>
          <p:cNvSpPr txBox="1"/>
          <p:nvPr/>
        </p:nvSpPr>
        <p:spPr>
          <a:xfrm>
            <a:off x="203243" y="5984256"/>
            <a:ext cx="7368159" cy="4658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500"/>
              </a:lnSpc>
            </a:pPr>
            <a:r>
              <a:rPr lang="ja-JP" altLang="en-US" sz="2000" b="1" u="sng" dirty="0">
                <a:ln w="6600">
                  <a:noFill/>
                  <a:prstDash val="solid"/>
                </a:ln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●子ども家庭支援センターで、訪問や必要な支援を行います</a:t>
            </a:r>
            <a:endParaRPr lang="en-US" altLang="ja-JP" sz="2000" b="1" u="sng" dirty="0">
              <a:ln w="6600">
                <a:noFill/>
                <a:prstDash val="solid"/>
              </a:ln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8CE35BF9-D220-8AFD-24D7-4DD35B787E7C}"/>
              </a:ext>
            </a:extLst>
          </p:cNvPr>
          <p:cNvSpPr txBox="1"/>
          <p:nvPr/>
        </p:nvSpPr>
        <p:spPr>
          <a:xfrm>
            <a:off x="475587" y="6456173"/>
            <a:ext cx="6692128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>
                <a:ln w="6600">
                  <a:noFill/>
                  <a:prstDash val="solid"/>
                </a:ln>
                <a:latin typeface="HGP明朝E" panose="02020900000000000000" pitchFamily="18" charset="-128"/>
                <a:ea typeface="HGP明朝E" panose="02020900000000000000" pitchFamily="18" charset="-128"/>
              </a:rPr>
              <a:t>　</a:t>
            </a:r>
            <a:r>
              <a:rPr lang="ja-JP" altLang="en-US" dirty="0">
                <a:ln w="6600">
                  <a:noFill/>
                  <a:prstDash val="solid"/>
                </a:ln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教育施設からの報告を受けた場合、</a:t>
            </a:r>
            <a:r>
              <a:rPr lang="ja-JP" altLang="en-US" dirty="0">
                <a:ln w="6600">
                  <a:noFill/>
                  <a:prstDash val="solid"/>
                </a:ln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子ども家庭支援センターの相談員</a:t>
            </a:r>
            <a:r>
              <a:rPr lang="ja-JP" altLang="en-US" dirty="0">
                <a:ln w="6600">
                  <a:noFill/>
                  <a:prstDash val="solid"/>
                </a:ln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が、お子様や御家庭の困りごとをお伺いするため、</a:t>
            </a:r>
            <a:r>
              <a:rPr lang="ja-JP" altLang="en-US" dirty="0">
                <a:ln w="6600">
                  <a:noFill/>
                  <a:prstDash val="solid"/>
                </a:ln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「お子様からお話を聞く」「御家庭へ電話連絡・訪問等を実施する」</a:t>
            </a:r>
            <a:r>
              <a:rPr lang="ja-JP" altLang="en-US" dirty="0">
                <a:ln w="6600">
                  <a:noFill/>
                  <a:prstDash val="solid"/>
                </a:ln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などの対応をさせていただくことがあります。</a:t>
            </a:r>
            <a:endParaRPr lang="en-US" altLang="ja-JP" dirty="0">
              <a:ln w="6600">
                <a:noFill/>
                <a:prstDash val="solid"/>
              </a:ln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ln w="6600">
                  <a:noFill/>
                  <a:prstDash val="solid"/>
                </a:ln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お子様の状況を確認し、</a:t>
            </a:r>
            <a:r>
              <a:rPr lang="ja-JP" altLang="en-US" dirty="0">
                <a:ln w="6600">
                  <a:noFill/>
                  <a:prstDash val="solid"/>
                </a:ln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教育施設と連携しながら、御家庭に必要な支援を検討・実施</a:t>
            </a:r>
            <a:r>
              <a:rPr lang="ja-JP" altLang="en-US" dirty="0">
                <a:ln w="6600">
                  <a:noFill/>
                  <a:prstDash val="solid"/>
                </a:ln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いたします。</a:t>
            </a:r>
            <a:endParaRPr lang="en-US" altLang="ja-JP" dirty="0">
              <a:ln w="6600">
                <a:noFill/>
                <a:prstDash val="solid"/>
              </a:ln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713082" y="4633517"/>
            <a:ext cx="5526608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●不自然な傷や打撲の跡がある</a:t>
            </a:r>
            <a:endParaRPr lang="en-US" altLang="ja-JP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●衣類や身体がいつも汚れている</a:t>
            </a:r>
            <a:endParaRPr lang="en-US" altLang="ja-JP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●食事を与えられていない可能性がある</a:t>
            </a:r>
            <a:endParaRPr lang="en-US" altLang="ja-JP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●夜遅くまで一人で遊んでいる　　など</a:t>
            </a:r>
            <a:endParaRPr lang="en-US" altLang="ja-JP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7" name="矢印: 下 16">
            <a:extLst>
              <a:ext uri="{FF2B5EF4-FFF2-40B4-BE49-F238E27FC236}">
                <a16:creationId xmlns:a16="http://schemas.microsoft.com/office/drawing/2014/main" id="{4B297C0F-4399-4A69-EC22-C852CB9CD739}"/>
              </a:ext>
            </a:extLst>
          </p:cNvPr>
          <p:cNvSpPr/>
          <p:nvPr/>
        </p:nvSpPr>
        <p:spPr>
          <a:xfrm>
            <a:off x="221071" y="3500437"/>
            <a:ext cx="233928" cy="2376628"/>
          </a:xfrm>
          <a:prstGeom prst="downArrow">
            <a:avLst/>
          </a:prstGeom>
          <a:solidFill>
            <a:srgbClr val="FFFF00"/>
          </a:solidFill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5770CE8A-3708-2691-56EA-6214AF9F81DA}"/>
              </a:ext>
            </a:extLst>
          </p:cNvPr>
          <p:cNvSpPr/>
          <p:nvPr/>
        </p:nvSpPr>
        <p:spPr>
          <a:xfrm>
            <a:off x="475587" y="3278341"/>
            <a:ext cx="6724784" cy="2699895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　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BD907E7-708A-4DD3-97C5-D88D71B0E9EB}"/>
              </a:ext>
            </a:extLst>
          </p:cNvPr>
          <p:cNvSpPr txBox="1"/>
          <p:nvPr/>
        </p:nvSpPr>
        <p:spPr>
          <a:xfrm>
            <a:off x="5410200" y="587706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ja-JP" altLang="en-US" dirty="0"/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A3B9EA2E-DC1C-119A-4163-6B00822CC53E}"/>
              </a:ext>
            </a:extLst>
          </p:cNvPr>
          <p:cNvSpPr/>
          <p:nvPr/>
        </p:nvSpPr>
        <p:spPr>
          <a:xfrm>
            <a:off x="442931" y="6509060"/>
            <a:ext cx="6724784" cy="2055431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2090834"/>
      </p:ext>
    </p:extLst>
  </p:cSld>
  <p:clrMapOvr>
    <a:masterClrMapping/>
  </p:clrMapOvr>
</p:sld>
</file>

<file path=ppt/theme/theme1.xml><?xml version="1.0" encoding="utf-8"?>
<a:theme xmlns:a="http://schemas.openxmlformats.org/drawingml/2006/main" name="21276_bosai-kunren_poste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21276_bosai-kunren_poster</Template>
  <TotalTime>106</TotalTime>
  <Words>264</Words>
  <Application>Microsoft Office PowerPoint</Application>
  <PresentationFormat>ユーザー設定</PresentationFormat>
  <Paragraphs>19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BIZ UDPゴシック</vt:lpstr>
      <vt:lpstr>HGP明朝E</vt:lpstr>
      <vt:lpstr>Arial</vt:lpstr>
      <vt:lpstr>Calibri</vt:lpstr>
      <vt:lpstr>21276_bosai-kunren_poster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前　博毅</dc:creator>
  <cp:lastModifiedBy>大島 賢</cp:lastModifiedBy>
  <cp:revision>15</cp:revision>
  <cp:lastPrinted>2026-02-13T04:58:10Z</cp:lastPrinted>
  <dcterms:created xsi:type="dcterms:W3CDTF">2025-03-27T05:54:07Z</dcterms:created>
  <dcterms:modified xsi:type="dcterms:W3CDTF">2026-02-18T00:48:47Z</dcterms:modified>
</cp:coreProperties>
</file>